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60" r:id="rId3"/>
    <p:sldId id="261" r:id="rId4"/>
    <p:sldId id="262" r:id="rId5"/>
    <p:sldId id="283" r:id="rId6"/>
    <p:sldId id="280" r:id="rId7"/>
    <p:sldId id="257" r:id="rId8"/>
    <p:sldId id="263" r:id="rId9"/>
    <p:sldId id="281" r:id="rId10"/>
    <p:sldId id="282" r:id="rId11"/>
    <p:sldId id="265" r:id="rId12"/>
    <p:sldId id="266" r:id="rId13"/>
    <p:sldId id="268" r:id="rId14"/>
    <p:sldId id="270" r:id="rId15"/>
    <p:sldId id="271" r:id="rId16"/>
    <p:sldId id="272" r:id="rId17"/>
    <p:sldId id="273" r:id="rId18"/>
    <p:sldId id="274" r:id="rId19"/>
    <p:sldId id="277" r:id="rId20"/>
    <p:sldId id="278" r:id="rId21"/>
    <p:sldId id="279" r:id="rId22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348255-E8BE-4BA7-83F4-232A5DEA56A5}" type="datetimeFigureOut">
              <a:rPr lang="da-DK" smtClean="0"/>
              <a:pPr/>
              <a:t>27-08-2012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251B61-BDB9-421E-8295-C07A3A354CB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b="1" dirty="0" smtClean="0"/>
              <a:t>Digitaliseringsstrategien </a:t>
            </a:r>
          </a:p>
          <a:p>
            <a:r>
              <a:rPr lang="da-DK" dirty="0" smtClean="0"/>
              <a:t>15.12.2011</a:t>
            </a:r>
          </a:p>
          <a:p>
            <a:r>
              <a:rPr lang="da-DK" dirty="0" smtClean="0"/>
              <a:t>Den fællesoffentlige digitaliseringsstrategi kører i tre spor, som handler om </a:t>
            </a:r>
            <a:r>
              <a:rPr lang="da-DK" b="1" dirty="0" smtClean="0"/>
              <a:t>digital kommunikation</a:t>
            </a:r>
            <a:r>
              <a:rPr lang="da-DK" dirty="0" smtClean="0"/>
              <a:t>, om </a:t>
            </a:r>
            <a:r>
              <a:rPr lang="da-DK" b="1" dirty="0" smtClean="0"/>
              <a:t>digital velfærd </a:t>
            </a:r>
            <a:r>
              <a:rPr lang="da-DK" dirty="0" smtClean="0"/>
              <a:t>og om </a:t>
            </a:r>
            <a:r>
              <a:rPr lang="da-DK" b="1" dirty="0" smtClean="0"/>
              <a:t>myndighedernes samarbejde om digitalisering.</a:t>
            </a:r>
          </a:p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51B61-BDB9-421E-8295-C07A3A354CBD}" type="slidenum">
              <a:rPr lang="da-DK" smtClean="0"/>
              <a:pPr/>
              <a:t>7</a:t>
            </a:fld>
            <a:endParaRPr lang="da-DK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B867C-1D76-4169-95F0-2FD29892B43C}" type="slidenum">
              <a:rPr lang="da-DK" smtClean="0"/>
              <a:pPr/>
              <a:t>9</a:t>
            </a:fld>
            <a:endParaRPr lang="da-DK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dirty="0" err="1" smtClean="0"/>
              <a:t>Ehn</a:t>
            </a:r>
            <a:r>
              <a:rPr lang="da-DK" dirty="0" smtClean="0"/>
              <a:t> og </a:t>
            </a:r>
            <a:r>
              <a:rPr lang="da-DK" dirty="0" err="1" smtClean="0"/>
              <a:t>Løfgren</a:t>
            </a:r>
            <a:r>
              <a:rPr lang="da-DK" dirty="0" smtClean="0"/>
              <a:t> 2006</a:t>
            </a:r>
          </a:p>
          <a:p>
            <a:r>
              <a:rPr lang="da-DK" dirty="0" smtClean="0"/>
              <a:t>Sammenhængen mellem kultur, medier og læring</a:t>
            </a:r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51B61-BDB9-421E-8295-C07A3A354CBD}" type="slidenum">
              <a:rPr lang="da-DK" smtClean="0"/>
              <a:pPr/>
              <a:t>14</a:t>
            </a:fld>
            <a:endParaRPr lang="da-DK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dirty="0" smtClean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677A76-8352-42B0-AF50-E89A147D6187}" type="slidenum">
              <a:rPr lang="da-DK" smtClean="0"/>
              <a:pPr/>
              <a:t>15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98534-EBFC-404C-842D-CECF731B30ED}" type="datetimeFigureOut">
              <a:rPr lang="da-DK" smtClean="0"/>
              <a:pPr/>
              <a:t>27-08-2012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59EC9-8472-4F48-B628-891A43C20ABA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98534-EBFC-404C-842D-CECF731B30ED}" type="datetimeFigureOut">
              <a:rPr lang="da-DK" smtClean="0"/>
              <a:pPr/>
              <a:t>27-08-2012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59EC9-8472-4F48-B628-891A43C20ABA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98534-EBFC-404C-842D-CECF731B30ED}" type="datetimeFigureOut">
              <a:rPr lang="da-DK" smtClean="0"/>
              <a:pPr/>
              <a:t>27-08-2012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59EC9-8472-4F48-B628-891A43C20ABA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98534-EBFC-404C-842D-CECF731B30ED}" type="datetimeFigureOut">
              <a:rPr lang="da-DK" smtClean="0"/>
              <a:pPr/>
              <a:t>27-08-2012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59EC9-8472-4F48-B628-891A43C20ABA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98534-EBFC-404C-842D-CECF731B30ED}" type="datetimeFigureOut">
              <a:rPr lang="da-DK" smtClean="0"/>
              <a:pPr/>
              <a:t>27-08-2012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59EC9-8472-4F48-B628-891A43C20ABA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98534-EBFC-404C-842D-CECF731B30ED}" type="datetimeFigureOut">
              <a:rPr lang="da-DK" smtClean="0"/>
              <a:pPr/>
              <a:t>27-08-2012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59EC9-8472-4F48-B628-891A43C20ABA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98534-EBFC-404C-842D-CECF731B30ED}" type="datetimeFigureOut">
              <a:rPr lang="da-DK" smtClean="0"/>
              <a:pPr/>
              <a:t>27-08-2012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59EC9-8472-4F48-B628-891A43C20ABA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98534-EBFC-404C-842D-CECF731B30ED}" type="datetimeFigureOut">
              <a:rPr lang="da-DK" smtClean="0"/>
              <a:pPr/>
              <a:t>27-08-2012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59EC9-8472-4F48-B628-891A43C20ABA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98534-EBFC-404C-842D-CECF731B30ED}" type="datetimeFigureOut">
              <a:rPr lang="da-DK" smtClean="0"/>
              <a:pPr/>
              <a:t>27-08-2012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59EC9-8472-4F48-B628-891A43C20ABA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98534-EBFC-404C-842D-CECF731B30ED}" type="datetimeFigureOut">
              <a:rPr lang="da-DK" smtClean="0"/>
              <a:pPr/>
              <a:t>27-08-2012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59EC9-8472-4F48-B628-891A43C20ABA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98534-EBFC-404C-842D-CECF731B30ED}" type="datetimeFigureOut">
              <a:rPr lang="da-DK" smtClean="0"/>
              <a:pPr/>
              <a:t>27-08-2012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59EC9-8472-4F48-B628-891A43C20ABA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98534-EBFC-404C-842D-CECF731B30ED}" type="datetimeFigureOut">
              <a:rPr lang="da-DK" smtClean="0"/>
              <a:pPr/>
              <a:t>27-08-2012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59EC9-8472-4F48-B628-891A43C20ABA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bsNcjya56v8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lc@ucc.dk" TargetMode="External"/><Relationship Id="rId2" Type="http://schemas.openxmlformats.org/officeDocument/2006/relationships/hyperlink" Target="http://www.youtube.com/watch?v=53_qvMQfvOE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mailto:bve@ucc.dk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apple.com/dk/education/ipad/" TargetMode="External"/><Relationship Id="rId4" Type="http://schemas.openxmlformats.org/officeDocument/2006/relationships/hyperlink" Target="http://www.youtube.com/watch?v=6PQRy0pyE_o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boks 5"/>
          <p:cNvSpPr txBox="1"/>
          <p:nvPr/>
        </p:nvSpPr>
        <p:spPr>
          <a:xfrm>
            <a:off x="683568" y="5661248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 smtClean="0">
                <a:latin typeface="Microsoft Sans Serif" pitchFamily="34" charset="0"/>
                <a:cs typeface="Microsoft Sans Serif" pitchFamily="34" charset="0"/>
              </a:rPr>
              <a:t>MODERNE MEDIER – et 6 ugers kursus for lærere</a:t>
            </a:r>
          </a:p>
          <a:p>
            <a:r>
              <a:rPr lang="da-DK" dirty="0" smtClean="0">
                <a:latin typeface="Microsoft Sans Serif" pitchFamily="34" charset="0"/>
                <a:cs typeface="Microsoft Sans Serif" pitchFamily="34" charset="0"/>
              </a:rPr>
              <a:t>august-oktober 2012</a:t>
            </a:r>
            <a:endParaRPr lang="da-DK" dirty="0">
              <a:latin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016623"/>
            <a:ext cx="3528392" cy="420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kstboks 4"/>
          <p:cNvSpPr txBox="1"/>
          <p:nvPr/>
        </p:nvSpPr>
        <p:spPr>
          <a:xfrm>
            <a:off x="755576" y="5229200"/>
            <a:ext cx="35283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900" i="1" dirty="0" smtClean="0"/>
              <a:t>Foto fra rapporten: Digitale medier i folkeskolen</a:t>
            </a:r>
            <a:endParaRPr lang="da-DK" sz="9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wb.dk/win/spil/images/skak_wb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3929066"/>
            <a:ext cx="4035573" cy="2571768"/>
          </a:xfrm>
          <a:prstGeom prst="rect">
            <a:avLst/>
          </a:prstGeom>
          <a:noFill/>
        </p:spPr>
      </p:pic>
      <p:pic>
        <p:nvPicPr>
          <p:cNvPr id="1028" name="Picture 4" descr="http://multimedia.ekstrabladet.dk/eb/archive/00410/netbank_410998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7" y="571480"/>
            <a:ext cx="6340651" cy="3571900"/>
          </a:xfrm>
          <a:prstGeom prst="rect">
            <a:avLst/>
          </a:prstGeom>
          <a:noFill/>
        </p:spPr>
      </p:pic>
      <p:sp>
        <p:nvSpPr>
          <p:cNvPr id="7" name="Sky 6"/>
          <p:cNvSpPr/>
          <p:nvPr/>
        </p:nvSpPr>
        <p:spPr>
          <a:xfrm>
            <a:off x="642910" y="4500570"/>
            <a:ext cx="3429024" cy="2214578"/>
          </a:xfrm>
          <a:prstGeom prst="clou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 smtClean="0"/>
              <a:t>…købe, </a:t>
            </a:r>
            <a:r>
              <a:rPr lang="da-DK" dirty="0" err="1" smtClean="0"/>
              <a:t>sælge,kommunikere</a:t>
            </a:r>
            <a:r>
              <a:rPr lang="da-DK" dirty="0" smtClean="0"/>
              <a:t>, arbejde, lege…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Digitalisering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2400" dirty="0" smtClean="0">
                <a:hlinkClick r:id="rId2"/>
              </a:rPr>
              <a:t>http://www.youtube.com/watch?v=bsNcjya56v8</a:t>
            </a:r>
            <a:endParaRPr lang="da-DK" sz="2400" dirty="0" smtClean="0"/>
          </a:p>
          <a:p>
            <a:endParaRPr lang="da-DK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da-DK" dirty="0"/>
              <a:t>Danmark 3.0 styregruppen og DANSK IT (2011</a:t>
            </a:r>
            <a:r>
              <a:rPr lang="da-DK" dirty="0" smtClean="0"/>
              <a:t>):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a-DK" b="1" dirty="0" smtClean="0"/>
              <a:t>Hvornår springer Danmark ud som d-land?  Danmark 3.0 - en </a:t>
            </a:r>
            <a:r>
              <a:rPr lang="da-DK" b="1" dirty="0" err="1" smtClean="0"/>
              <a:t>idédebat</a:t>
            </a:r>
            <a:endParaRPr lang="da-DK" b="1" dirty="0" smtClean="0"/>
          </a:p>
          <a:p>
            <a:pPr>
              <a:lnSpc>
                <a:spcPct val="120000"/>
              </a:lnSpc>
            </a:pPr>
            <a:r>
              <a:rPr lang="da-DK" sz="2600" dirty="0" smtClean="0">
                <a:solidFill>
                  <a:schemeClr val="bg1">
                    <a:lumMod val="50000"/>
                  </a:schemeClr>
                </a:solidFill>
              </a:rPr>
              <a:t>I et d-land er digitalisering en naturlig del af produktion, produkter, processer, kommunikation mv., ligesom </a:t>
            </a:r>
            <a:r>
              <a:rPr lang="da-DK" sz="2600" b="1" dirty="0" smtClean="0">
                <a:solidFill>
                  <a:schemeClr val="bg1">
                    <a:lumMod val="50000"/>
                  </a:schemeClr>
                </a:solidFill>
              </a:rPr>
              <a:t>borgerne har digitale kompetencer</a:t>
            </a:r>
            <a:r>
              <a:rPr lang="da-DK" sz="2600" dirty="0" smtClean="0">
                <a:solidFill>
                  <a:schemeClr val="bg1">
                    <a:lumMod val="50000"/>
                  </a:schemeClr>
                </a:solidFill>
              </a:rPr>
              <a:t>, der sætter dem i stand til at skabe og formidle ny viden, idéer og produkter digitalt. </a:t>
            </a:r>
          </a:p>
          <a:p>
            <a:pPr>
              <a:lnSpc>
                <a:spcPct val="120000"/>
              </a:lnSpc>
              <a:buNone/>
            </a:pPr>
            <a:r>
              <a:rPr lang="da-DK" sz="2600" dirty="0" smtClean="0">
                <a:solidFill>
                  <a:schemeClr val="bg1">
                    <a:lumMod val="50000"/>
                  </a:schemeClr>
                </a:solidFill>
              </a:rPr>
              <a:t>	I d-landet er lovgivning, regler og værdier baseret på </a:t>
            </a:r>
            <a:r>
              <a:rPr lang="da-DK" sz="2600" b="1" dirty="0" smtClean="0">
                <a:solidFill>
                  <a:schemeClr val="bg1">
                    <a:lumMod val="50000"/>
                  </a:schemeClr>
                </a:solidFill>
              </a:rPr>
              <a:t>digitale præmisser </a:t>
            </a:r>
            <a:r>
              <a:rPr lang="da-DK" sz="2600" dirty="0" smtClean="0">
                <a:solidFill>
                  <a:schemeClr val="bg1">
                    <a:lumMod val="50000"/>
                  </a:schemeClr>
                </a:solidFill>
              </a:rPr>
              <a:t>og understøtter sikring af </a:t>
            </a:r>
            <a:r>
              <a:rPr lang="da-DK" sz="2600" b="1" dirty="0" smtClean="0">
                <a:solidFill>
                  <a:schemeClr val="bg1">
                    <a:lumMod val="50000"/>
                  </a:schemeClr>
                </a:solidFill>
              </a:rPr>
              <a:t>digitale opfindelser</a:t>
            </a:r>
            <a:r>
              <a:rPr lang="da-DK" sz="2600" dirty="0" smtClean="0">
                <a:solidFill>
                  <a:schemeClr val="bg1">
                    <a:lumMod val="50000"/>
                  </a:schemeClr>
                </a:solidFill>
              </a:rPr>
              <a:t>, kopiering, tillid og ledelse, ligesom lovgivning og regler sikrer </a:t>
            </a:r>
            <a:r>
              <a:rPr lang="da-DK" sz="2600" b="1" dirty="0" smtClean="0">
                <a:solidFill>
                  <a:schemeClr val="bg1">
                    <a:lumMod val="50000"/>
                  </a:schemeClr>
                </a:solidFill>
              </a:rPr>
              <a:t>den digitale sikkerhed </a:t>
            </a:r>
            <a:r>
              <a:rPr lang="da-DK" sz="2600" dirty="0" smtClean="0">
                <a:solidFill>
                  <a:schemeClr val="bg1">
                    <a:lumMod val="50000"/>
                  </a:schemeClr>
                </a:solidFill>
              </a:rPr>
              <a:t>for både borgere og virksomheder. (s.20)</a:t>
            </a:r>
          </a:p>
          <a:p>
            <a:endParaRPr lang="da-DK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da-DK" dirty="0"/>
              <a:t>Danmark 3.0 styregruppen og DANSK IT (2011</a:t>
            </a:r>
            <a:r>
              <a:rPr lang="da-DK" dirty="0" smtClean="0"/>
              <a:t>):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da-DK" b="1" dirty="0" smtClean="0"/>
              <a:t>Der er nu ikke bare tale om digital informations-teknologi, men om social- og kulturteknologi, som er bærer af kunst og sociale relationer</a:t>
            </a:r>
            <a:r>
              <a:rPr lang="da-DK" dirty="0" smtClean="0"/>
              <a:t>. </a:t>
            </a:r>
          </a:p>
          <a:p>
            <a:pPr>
              <a:buNone/>
            </a:pPr>
            <a:r>
              <a:rPr lang="da-DK" dirty="0" smtClean="0"/>
              <a:t>	</a:t>
            </a:r>
            <a:r>
              <a:rPr lang="da-DK" dirty="0" smtClean="0">
                <a:solidFill>
                  <a:schemeClr val="bg1">
                    <a:lumMod val="50000"/>
                  </a:schemeClr>
                </a:solidFill>
              </a:rPr>
              <a:t>Nettet er ikke bare et sted, vi går hen, når vi skal foretage os noget arbejdsmæssigt, men også det sted, hvor vi spiller, leger og morer os. </a:t>
            </a:r>
          </a:p>
          <a:p>
            <a:pPr>
              <a:buNone/>
            </a:pPr>
            <a:r>
              <a:rPr lang="da-DK" dirty="0" smtClean="0">
                <a:solidFill>
                  <a:schemeClr val="bg1">
                    <a:lumMod val="50000"/>
                  </a:schemeClr>
                </a:solidFill>
              </a:rPr>
              <a:t>	Computerteknologien er i dag stort set allemandseje, og i dag er det ikke mere spørgsmålet, om vi vil have den livsstil, men hvordan vi vil have den, og hvad vi vil bruge den til. </a:t>
            </a:r>
          </a:p>
          <a:p>
            <a:pPr>
              <a:buNone/>
            </a:pPr>
            <a:r>
              <a:rPr lang="da-DK" dirty="0" smtClean="0"/>
              <a:t>	</a:t>
            </a:r>
            <a:r>
              <a:rPr lang="da-DK" b="1" dirty="0" smtClean="0"/>
              <a:t>Teknologien påvirker dermed direkte vores sociale relationer</a:t>
            </a:r>
            <a:r>
              <a:rPr lang="da-DK" dirty="0" smtClean="0"/>
              <a:t>. (s. 20)</a:t>
            </a:r>
          </a:p>
          <a:p>
            <a:endParaRPr lang="da-DK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da-DK" dirty="0" err="1" smtClean="0">
                <a:solidFill>
                  <a:schemeClr val="tx1"/>
                </a:solidFill>
              </a:rPr>
              <a:t>Medialiseringen</a:t>
            </a:r>
            <a:r>
              <a:rPr lang="da-DK" dirty="0" smtClean="0">
                <a:solidFill>
                  <a:schemeClr val="tx1"/>
                </a:solidFill>
              </a:rPr>
              <a:t> udfordrer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4248472"/>
          </a:xfrm>
        </p:spPr>
        <p:txBody>
          <a:bodyPr>
            <a:normAutofit/>
          </a:bodyPr>
          <a:lstStyle/>
          <a:p>
            <a:r>
              <a:rPr lang="da-DK" dirty="0" err="1" smtClean="0"/>
              <a:t>Videns-</a:t>
            </a:r>
            <a:r>
              <a:rPr lang="da-DK" dirty="0" smtClean="0"/>
              <a:t> og læringsopfattelsen </a:t>
            </a:r>
            <a:br>
              <a:rPr lang="da-DK" dirty="0" smtClean="0"/>
            </a:br>
            <a:r>
              <a:rPr lang="da-DK" sz="2400" dirty="0" smtClean="0"/>
              <a:t>(hvad er god viden og læring i dag)</a:t>
            </a:r>
          </a:p>
          <a:p>
            <a:endParaRPr lang="da-DK" dirty="0" smtClean="0"/>
          </a:p>
          <a:p>
            <a:r>
              <a:rPr lang="da-DK" dirty="0" smtClean="0"/>
              <a:t>Læringsformerne </a:t>
            </a:r>
            <a:br>
              <a:rPr lang="da-DK" dirty="0" smtClean="0"/>
            </a:br>
            <a:r>
              <a:rPr lang="da-DK" sz="2400" dirty="0" smtClean="0"/>
              <a:t>(forholdet mellem tid, sted og rum)</a:t>
            </a:r>
          </a:p>
          <a:p>
            <a:endParaRPr lang="da-DK" dirty="0" smtClean="0"/>
          </a:p>
          <a:p>
            <a:r>
              <a:rPr lang="da-DK" dirty="0" smtClean="0"/>
              <a:t>Lærer- og elevrollerne </a:t>
            </a:r>
            <a:br>
              <a:rPr lang="da-DK" dirty="0" smtClean="0"/>
            </a:br>
            <a:r>
              <a:rPr lang="da-DK" sz="2400" dirty="0" smtClean="0"/>
              <a:t>(nye positioner)</a:t>
            </a:r>
          </a:p>
        </p:txBody>
      </p:sp>
      <p:sp>
        <p:nvSpPr>
          <p:cNvPr id="4" name="Skyformet billedforklaring 3"/>
          <p:cNvSpPr/>
          <p:nvPr/>
        </p:nvSpPr>
        <p:spPr>
          <a:xfrm>
            <a:off x="5868144" y="2564904"/>
            <a:ext cx="2880320" cy="2808312"/>
          </a:xfrm>
          <a:prstGeom prst="cloudCallout">
            <a:avLst>
              <a:gd name="adj1" fmla="val 52541"/>
              <a:gd name="adj2" fmla="val 93359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400" i="1" dirty="0" smtClean="0"/>
              <a:t>Medierne er fra nu af ligesom mad, luft og kærlighed centralt placeret i  ethvert menneskes gøremål</a:t>
            </a:r>
          </a:p>
          <a:p>
            <a:pPr algn="ctr"/>
            <a:r>
              <a:rPr lang="da-DK" sz="1000" dirty="0" smtClean="0"/>
              <a:t>Johan Fornæs</a:t>
            </a:r>
            <a:endParaRPr lang="da-DK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mediestig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764704"/>
            <a:ext cx="6984776" cy="581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frundet rektangel 15"/>
          <p:cNvSpPr/>
          <p:nvPr/>
        </p:nvSpPr>
        <p:spPr>
          <a:xfrm>
            <a:off x="1331913" y="908050"/>
            <a:ext cx="792162" cy="619283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D</a:t>
            </a:r>
            <a:endParaRPr lang="da-DK" sz="2400" b="1" dirty="0">
              <a:solidFill>
                <a:schemeClr val="tx1"/>
              </a:solidFill>
              <a:latin typeface="Bradley Hand ITC" pitchFamily="66" charset="0"/>
            </a:endParaRP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I</a:t>
            </a:r>
            <a:endParaRPr lang="da-DK" sz="2400" b="1" dirty="0">
              <a:solidFill>
                <a:schemeClr val="tx1"/>
              </a:solidFill>
              <a:latin typeface="Bradley Hand ITC" pitchFamily="66" charset="0"/>
            </a:endParaRP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G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I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T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A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L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I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S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E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R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I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N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G</a:t>
            </a:r>
          </a:p>
        </p:txBody>
      </p:sp>
      <p:sp>
        <p:nvSpPr>
          <p:cNvPr id="17" name="Afrundet rektangel 16"/>
          <p:cNvSpPr/>
          <p:nvPr/>
        </p:nvSpPr>
        <p:spPr>
          <a:xfrm>
            <a:off x="6948488" y="1124744"/>
            <a:ext cx="792162" cy="57332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M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E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D</a:t>
            </a:r>
            <a:endParaRPr lang="da-DK" sz="2400" b="1" dirty="0">
              <a:solidFill>
                <a:schemeClr val="tx1"/>
              </a:solidFill>
              <a:latin typeface="Bradley Hand ITC" pitchFamily="66" charset="0"/>
            </a:endParaRP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I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A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L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I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S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E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R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I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N</a:t>
            </a:r>
          </a:p>
          <a:p>
            <a:pPr algn="ctr">
              <a:defRPr/>
            </a:pPr>
            <a:r>
              <a:rPr lang="da-DK" sz="2400" b="1" dirty="0" smtClean="0">
                <a:solidFill>
                  <a:schemeClr val="tx1"/>
                </a:solidFill>
                <a:latin typeface="Bradley Hand ITC" pitchFamily="66" charset="0"/>
              </a:rPr>
              <a:t>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39784"/>
          </a:xfr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da-DK" sz="3600" b="1" dirty="0" smtClean="0"/>
              <a:t>Udgangspunkt </a:t>
            </a:r>
            <a:endParaRPr lang="da-DK" sz="3600" b="1" dirty="0"/>
          </a:p>
        </p:txBody>
      </p:sp>
      <p:sp>
        <p:nvSpPr>
          <p:cNvPr id="3" name="Ligebenet trekant 2"/>
          <p:cNvSpPr/>
          <p:nvPr/>
        </p:nvSpPr>
        <p:spPr>
          <a:xfrm rot="10800000">
            <a:off x="2699793" y="2420888"/>
            <a:ext cx="4071966" cy="3357586"/>
          </a:xfrm>
          <a:prstGeom prst="triangle">
            <a:avLst/>
          </a:prstGeom>
        </p:spPr>
        <p:style>
          <a:lnRef idx="1">
            <a:schemeClr val="accent5"/>
          </a:lnRef>
          <a:fillRef idx="1003">
            <a:schemeClr val="lt2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" name="Tekstboks 3"/>
          <p:cNvSpPr txBox="1"/>
          <p:nvPr/>
        </p:nvSpPr>
        <p:spPr>
          <a:xfrm flipH="1">
            <a:off x="2071670" y="1857364"/>
            <a:ext cx="882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b="1" dirty="0" smtClean="0"/>
              <a:t>Lærer</a:t>
            </a:r>
            <a:endParaRPr lang="da-DK" b="1" dirty="0"/>
          </a:p>
        </p:txBody>
      </p:sp>
      <p:sp>
        <p:nvSpPr>
          <p:cNvPr id="5" name="Rektangel 4"/>
          <p:cNvSpPr/>
          <p:nvPr/>
        </p:nvSpPr>
        <p:spPr>
          <a:xfrm>
            <a:off x="6643702" y="1857364"/>
            <a:ext cx="7143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b="1" dirty="0" smtClean="0"/>
              <a:t>Elev</a:t>
            </a:r>
            <a:br>
              <a:rPr lang="da-DK" b="1" dirty="0" smtClean="0"/>
            </a:br>
            <a:endParaRPr lang="da-DK" b="1" dirty="0"/>
          </a:p>
        </p:txBody>
      </p:sp>
      <p:sp>
        <p:nvSpPr>
          <p:cNvPr id="6" name="Rektangel 5"/>
          <p:cNvSpPr/>
          <p:nvPr/>
        </p:nvSpPr>
        <p:spPr>
          <a:xfrm>
            <a:off x="3428992" y="1938318"/>
            <a:ext cx="27271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sz="1600" dirty="0" smtClean="0"/>
              <a:t>Mediepædagogisk udfordring</a:t>
            </a:r>
            <a:endParaRPr lang="da-DK" sz="1600" dirty="0"/>
          </a:p>
        </p:txBody>
      </p:sp>
      <p:sp>
        <p:nvSpPr>
          <p:cNvPr id="7" name="Rektangel 6"/>
          <p:cNvSpPr/>
          <p:nvPr/>
        </p:nvSpPr>
        <p:spPr>
          <a:xfrm>
            <a:off x="3714744" y="5786454"/>
            <a:ext cx="22145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b="1" dirty="0" smtClean="0"/>
              <a:t>     Undervisning</a:t>
            </a:r>
            <a:endParaRPr lang="da-DK" b="1" dirty="0"/>
          </a:p>
        </p:txBody>
      </p:sp>
      <p:sp>
        <p:nvSpPr>
          <p:cNvPr id="8" name="Rektangel 7"/>
          <p:cNvSpPr/>
          <p:nvPr/>
        </p:nvSpPr>
        <p:spPr>
          <a:xfrm>
            <a:off x="3714744" y="3563724"/>
            <a:ext cx="2009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a-DK" b="1" dirty="0" smtClean="0"/>
              <a:t>Mediekultur</a:t>
            </a:r>
            <a:endParaRPr lang="da-DK" b="1" dirty="0"/>
          </a:p>
        </p:txBody>
      </p:sp>
      <p:sp>
        <p:nvSpPr>
          <p:cNvPr id="9" name="Rektangel 8"/>
          <p:cNvSpPr/>
          <p:nvPr/>
        </p:nvSpPr>
        <p:spPr>
          <a:xfrm rot="3582826">
            <a:off x="2089637" y="3888442"/>
            <a:ext cx="23499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sz="1600" dirty="0" smtClean="0"/>
              <a:t>       Fagdidaktisk  projekt</a:t>
            </a:r>
            <a:endParaRPr lang="da-DK" sz="1600" dirty="0"/>
          </a:p>
        </p:txBody>
      </p:sp>
      <p:sp>
        <p:nvSpPr>
          <p:cNvPr id="10" name="Rektangel 9"/>
          <p:cNvSpPr/>
          <p:nvPr/>
        </p:nvSpPr>
        <p:spPr>
          <a:xfrm rot="17994667">
            <a:off x="4408393" y="3918762"/>
            <a:ext cx="32861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sz="1600" dirty="0" smtClean="0"/>
              <a:t>Uformelle læringskompetencer</a:t>
            </a:r>
            <a:endParaRPr lang="da-DK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da-DK" b="1" dirty="0" smtClean="0"/>
              <a:t>Nyt fokus</a:t>
            </a:r>
            <a:endParaRPr lang="da-DK" b="1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da-DK" dirty="0" smtClean="0"/>
          </a:p>
          <a:p>
            <a:r>
              <a:rPr lang="da-DK" i="1" dirty="0" smtClean="0"/>
              <a:t>Fra</a:t>
            </a:r>
            <a:r>
              <a:rPr lang="da-DK" dirty="0" smtClean="0"/>
              <a:t> it </a:t>
            </a:r>
            <a:r>
              <a:rPr lang="da-DK" i="1" dirty="0" smtClean="0"/>
              <a:t>til</a:t>
            </a:r>
            <a:r>
              <a:rPr lang="da-DK" dirty="0" smtClean="0"/>
              <a:t> medier</a:t>
            </a:r>
          </a:p>
          <a:p>
            <a:endParaRPr lang="da-DK" dirty="0" smtClean="0"/>
          </a:p>
          <a:p>
            <a:r>
              <a:rPr lang="da-DK" i="1" dirty="0" smtClean="0"/>
              <a:t>Fra</a:t>
            </a:r>
            <a:r>
              <a:rPr lang="da-DK" dirty="0" smtClean="0"/>
              <a:t> medier </a:t>
            </a:r>
            <a:r>
              <a:rPr lang="da-DK" i="1" dirty="0" smtClean="0"/>
              <a:t>til </a:t>
            </a:r>
            <a:r>
              <a:rPr lang="da-DK" i="1" dirty="0" err="1" smtClean="0"/>
              <a:t>medialisering</a:t>
            </a:r>
            <a:endParaRPr lang="da-DK" dirty="0" smtClean="0"/>
          </a:p>
          <a:p>
            <a:endParaRPr lang="da-DK" i="1" dirty="0" smtClean="0"/>
          </a:p>
          <a:p>
            <a:r>
              <a:rPr lang="da-DK" i="1" dirty="0" smtClean="0"/>
              <a:t>Fra</a:t>
            </a:r>
            <a:r>
              <a:rPr lang="da-DK" dirty="0" smtClean="0"/>
              <a:t> digitalisering </a:t>
            </a:r>
            <a:r>
              <a:rPr lang="da-DK" i="1" dirty="0" smtClean="0"/>
              <a:t>til</a:t>
            </a:r>
            <a:r>
              <a:rPr lang="da-DK" dirty="0" smtClean="0"/>
              <a:t> mediepædagogik og didaktik</a:t>
            </a:r>
          </a:p>
          <a:p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Udviklingsperspektiv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539552" y="1628800"/>
          <a:ext cx="7488832" cy="4232253"/>
        </p:xfrm>
        <a:graphic>
          <a:graphicData uri="http://schemas.openxmlformats.org/drawingml/2006/table">
            <a:tbl>
              <a:tblPr/>
              <a:tblGrid>
                <a:gridCol w="2496022"/>
                <a:gridCol w="3558306"/>
                <a:gridCol w="1434504"/>
              </a:tblGrid>
              <a:tr h="3847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a-DK" sz="1800" b="1" dirty="0" err="1">
                          <a:latin typeface="Calibri"/>
                          <a:ea typeface="Calibri"/>
                          <a:cs typeface="Calibri"/>
                        </a:rPr>
                        <a:t>Vidensformer</a:t>
                      </a:r>
                      <a:endParaRPr lang="da-DK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FFFFFF"/>
                      </a:fgClr>
                      <a:bgClr>
                        <a:srgbClr val="BFBFB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a-DK" sz="1800" b="1" dirty="0" smtClean="0">
                          <a:latin typeface="Calibri"/>
                          <a:ea typeface="Calibri"/>
                          <a:cs typeface="Calibri"/>
                        </a:rPr>
                        <a:t>Pædagogisk</a:t>
                      </a:r>
                      <a:r>
                        <a:rPr lang="da-DK" sz="1800" b="1" baseline="0" dirty="0" smtClean="0">
                          <a:latin typeface="Calibri"/>
                          <a:ea typeface="Calibri"/>
                          <a:cs typeface="Calibri"/>
                        </a:rPr>
                        <a:t> i</a:t>
                      </a:r>
                      <a:r>
                        <a:rPr lang="da-DK" sz="1800" b="1" dirty="0" smtClean="0">
                          <a:latin typeface="Calibri"/>
                          <a:ea typeface="Calibri"/>
                          <a:cs typeface="Calibri"/>
                        </a:rPr>
                        <a:t>scenesættelse</a:t>
                      </a:r>
                      <a:endParaRPr lang="da-DK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FFFFFF"/>
                      </a:fgClr>
                      <a:bgClr>
                        <a:srgbClr val="BFBFB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a-DK" sz="1800" b="1" dirty="0" smtClean="0">
                          <a:latin typeface="Calibri"/>
                          <a:ea typeface="Calibri"/>
                          <a:cs typeface="Calibri"/>
                        </a:rPr>
                        <a:t>Praksisfokus</a:t>
                      </a:r>
                      <a:endParaRPr lang="da-DK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5">
                      <a:fgClr>
                        <a:srgbClr val="FFFFFF"/>
                      </a:fgClr>
                      <a:bgClr>
                        <a:srgbClr val="BFBFBF"/>
                      </a:bgClr>
                    </a:pattFill>
                  </a:tcPr>
                </a:tc>
              </a:tr>
              <a:tr h="769500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da-DK" sz="1600" b="1" dirty="0" smtClean="0">
                          <a:latin typeface="Calibri"/>
                          <a:ea typeface="Calibri"/>
                          <a:cs typeface="Calibri"/>
                        </a:rPr>
                        <a:t>1. </a:t>
                      </a:r>
                      <a:r>
                        <a:rPr lang="da-DK" sz="1600" b="1" dirty="0" err="1" smtClean="0">
                          <a:latin typeface="Calibri"/>
                          <a:ea typeface="Calibri"/>
                          <a:cs typeface="Calibri"/>
                        </a:rPr>
                        <a:t>ordensviden</a:t>
                      </a:r>
                      <a:r>
                        <a:rPr lang="da-DK" sz="1600" b="1" dirty="0">
                          <a:latin typeface="Calibri"/>
                          <a:ea typeface="Calibri"/>
                          <a:cs typeface="Calibri"/>
                        </a:rPr>
                        <a:t>:</a:t>
                      </a:r>
                      <a:endParaRPr lang="da-DK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a-DK" sz="1600" dirty="0">
                          <a:latin typeface="Calibri"/>
                          <a:ea typeface="Calibri"/>
                          <a:cs typeface="Calibri"/>
                        </a:rPr>
                        <a:t>Digitale medier som </a:t>
                      </a:r>
                      <a:r>
                        <a:rPr lang="da-DK" sz="1600" i="1" dirty="0">
                          <a:latin typeface="Calibri"/>
                          <a:ea typeface="Calibri"/>
                          <a:cs typeface="Calibri"/>
                        </a:rPr>
                        <a:t>supplement</a:t>
                      </a:r>
                      <a:endParaRPr lang="da-DK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a-DK" sz="1600">
                          <a:latin typeface="Calibri"/>
                          <a:ea typeface="Calibri"/>
                          <a:cs typeface="Calibri"/>
                        </a:rPr>
                        <a:t>Håndtering af software og hardware, (kontekstfjerne) </a:t>
                      </a:r>
                      <a:r>
                        <a:rPr lang="da-DK" sz="1600" b="1">
                          <a:latin typeface="Calibri"/>
                          <a:ea typeface="Calibri"/>
                          <a:cs typeface="Calibri"/>
                        </a:rPr>
                        <a:t>kurser</a:t>
                      </a:r>
                      <a:endParaRPr lang="da-DK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a-DK" sz="1600" i="1" dirty="0" smtClean="0">
                          <a:latin typeface="Calibri"/>
                          <a:ea typeface="Calibri"/>
                          <a:cs typeface="Calibri"/>
                        </a:rPr>
                        <a:t>Kvalifikationer</a:t>
                      </a:r>
                      <a:endParaRPr lang="da-DK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4251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da-DK" sz="1600" b="1" dirty="0" smtClean="0">
                          <a:latin typeface="Calibri"/>
                          <a:ea typeface="Calibri"/>
                          <a:cs typeface="Calibri"/>
                        </a:rPr>
                        <a:t>2. </a:t>
                      </a:r>
                      <a:r>
                        <a:rPr lang="da-DK" sz="1600" b="1" baseline="0" dirty="0" smtClean="0"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da-DK" sz="1600" b="1" dirty="0" err="1" smtClean="0">
                          <a:latin typeface="Calibri"/>
                          <a:ea typeface="Calibri"/>
                          <a:cs typeface="Calibri"/>
                        </a:rPr>
                        <a:t>ordensviden</a:t>
                      </a:r>
                      <a:r>
                        <a:rPr lang="da-DK" sz="1600" b="1" dirty="0">
                          <a:latin typeface="Calibri"/>
                          <a:ea typeface="Calibri"/>
                          <a:cs typeface="Calibri"/>
                        </a:rPr>
                        <a:t>:</a:t>
                      </a:r>
                      <a:endParaRPr lang="da-DK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a-DK" sz="1600" dirty="0">
                          <a:latin typeface="Calibri"/>
                          <a:ea typeface="Calibri"/>
                          <a:cs typeface="Calibri"/>
                        </a:rPr>
                        <a:t>Digitale medier som </a:t>
                      </a:r>
                      <a:r>
                        <a:rPr lang="da-DK" sz="1600" i="1" dirty="0">
                          <a:latin typeface="Calibri"/>
                          <a:ea typeface="Calibri"/>
                          <a:cs typeface="Calibri"/>
                        </a:rPr>
                        <a:t>integration</a:t>
                      </a:r>
                      <a:endParaRPr lang="da-DK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a-DK" sz="1600" dirty="0">
                          <a:latin typeface="Calibri"/>
                          <a:ea typeface="Calibri"/>
                          <a:cs typeface="Calibri"/>
                        </a:rPr>
                        <a:t>Erfaringer med medier i en undervisningskontekst, </a:t>
                      </a:r>
                      <a:r>
                        <a:rPr lang="da-DK" sz="1600" b="1" dirty="0">
                          <a:latin typeface="Calibri"/>
                          <a:ea typeface="Calibri"/>
                          <a:cs typeface="Calibri"/>
                        </a:rPr>
                        <a:t>understøttelse af pædagogisk praksis</a:t>
                      </a:r>
                      <a:endParaRPr lang="da-DK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a-DK" sz="1600" i="1">
                          <a:latin typeface="Calibri"/>
                          <a:ea typeface="Calibri"/>
                          <a:cs typeface="Calibri"/>
                        </a:rPr>
                        <a:t>Kompetencer</a:t>
                      </a:r>
                      <a:endParaRPr lang="da-DK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4251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da-DK" sz="1600" b="1" dirty="0" smtClean="0">
                          <a:latin typeface="Calibri"/>
                          <a:ea typeface="Calibri"/>
                          <a:cs typeface="Calibri"/>
                        </a:rPr>
                        <a:t>3. </a:t>
                      </a:r>
                      <a:r>
                        <a:rPr lang="da-DK" sz="1600" b="1" dirty="0" err="1" smtClean="0">
                          <a:latin typeface="Calibri"/>
                          <a:ea typeface="Calibri"/>
                          <a:cs typeface="Calibri"/>
                        </a:rPr>
                        <a:t>ordensviden</a:t>
                      </a:r>
                      <a:r>
                        <a:rPr lang="da-DK" sz="1600" b="1" dirty="0">
                          <a:latin typeface="Calibri"/>
                          <a:ea typeface="Calibri"/>
                          <a:cs typeface="Calibri"/>
                        </a:rPr>
                        <a:t>:</a:t>
                      </a:r>
                      <a:endParaRPr lang="da-DK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a-DK" sz="1600" dirty="0">
                          <a:latin typeface="Calibri"/>
                          <a:ea typeface="Calibri"/>
                          <a:cs typeface="Calibri"/>
                        </a:rPr>
                        <a:t>Digitale medier som </a:t>
                      </a:r>
                      <a:r>
                        <a:rPr lang="da-DK" sz="1600" i="1" dirty="0">
                          <a:latin typeface="Calibri"/>
                          <a:ea typeface="Calibri"/>
                          <a:cs typeface="Calibri"/>
                        </a:rPr>
                        <a:t>udfordring</a:t>
                      </a:r>
                      <a:endParaRPr lang="da-DK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a-DK" sz="1600">
                          <a:latin typeface="Calibri"/>
                          <a:ea typeface="Calibri"/>
                          <a:cs typeface="Calibri"/>
                        </a:rPr>
                        <a:t>Fag og fagligt indhold planlægges, gennemføres og evalueres på nye måder, </a:t>
                      </a:r>
                      <a:r>
                        <a:rPr lang="da-DK" sz="1600" b="1">
                          <a:latin typeface="Calibri"/>
                          <a:ea typeface="Calibri"/>
                          <a:cs typeface="Calibri"/>
                        </a:rPr>
                        <a:t>udfordring af</a:t>
                      </a:r>
                      <a:r>
                        <a:rPr lang="da-DK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r>
                        <a:rPr lang="da-DK" sz="1600" b="1">
                          <a:latin typeface="Calibri"/>
                          <a:ea typeface="Calibri"/>
                          <a:cs typeface="Calibri"/>
                        </a:rPr>
                        <a:t>mediepædagogisk og didaktisk praksis</a:t>
                      </a:r>
                      <a:endParaRPr lang="da-DK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a-DK" sz="1600" b="1" i="1" dirty="0">
                          <a:latin typeface="Calibri"/>
                          <a:ea typeface="Calibri"/>
                          <a:cs typeface="Calibri"/>
                        </a:rPr>
                        <a:t>Eksperimenter</a:t>
                      </a:r>
                      <a:endParaRPr lang="da-DK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9500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da-DK" sz="1600" b="1" dirty="0" smtClean="0">
                          <a:latin typeface="Calibri"/>
                          <a:ea typeface="Calibri"/>
                          <a:cs typeface="Calibri"/>
                        </a:rPr>
                        <a:t>4. </a:t>
                      </a:r>
                      <a:r>
                        <a:rPr lang="da-DK" sz="1600" b="1" dirty="0" err="1" smtClean="0">
                          <a:latin typeface="Calibri"/>
                          <a:ea typeface="Calibri"/>
                          <a:cs typeface="Calibri"/>
                        </a:rPr>
                        <a:t>ordensviden</a:t>
                      </a:r>
                      <a:r>
                        <a:rPr lang="da-DK" sz="1600" b="1" dirty="0">
                          <a:latin typeface="Calibri"/>
                          <a:ea typeface="Calibri"/>
                          <a:cs typeface="Calibri"/>
                        </a:rPr>
                        <a:t>:</a:t>
                      </a:r>
                      <a:endParaRPr lang="da-DK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a-DK" sz="1600" dirty="0">
                          <a:latin typeface="Calibri"/>
                          <a:ea typeface="Calibri"/>
                          <a:cs typeface="Calibri"/>
                        </a:rPr>
                        <a:t>Digitale medier som </a:t>
                      </a:r>
                      <a:r>
                        <a:rPr lang="da-DK" sz="1600" i="1" dirty="0">
                          <a:latin typeface="Calibri"/>
                          <a:ea typeface="Calibri"/>
                          <a:cs typeface="Calibri"/>
                        </a:rPr>
                        <a:t>kultur</a:t>
                      </a:r>
                      <a:endParaRPr lang="da-DK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a-DK" sz="1600">
                          <a:latin typeface="Calibri"/>
                          <a:ea typeface="Calibri"/>
                          <a:cs typeface="Calibri"/>
                        </a:rPr>
                        <a:t>Samfundets og undervisningens medialisering, </a:t>
                      </a:r>
                      <a:r>
                        <a:rPr lang="da-DK" sz="1600" b="1">
                          <a:latin typeface="Calibri"/>
                          <a:ea typeface="Calibri"/>
                          <a:cs typeface="Calibri"/>
                        </a:rPr>
                        <a:t>hverdagskultur</a:t>
                      </a:r>
                      <a:endParaRPr lang="da-DK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a-DK" sz="1600" i="1" dirty="0">
                          <a:latin typeface="Calibri"/>
                          <a:ea typeface="Calibri"/>
                          <a:cs typeface="Calibri"/>
                        </a:rPr>
                        <a:t>Kultur</a:t>
                      </a:r>
                      <a:endParaRPr lang="da-DK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da-DK" b="1" dirty="0" smtClean="0"/>
              <a:t>Didaktisk platform</a:t>
            </a:r>
            <a:endParaRPr lang="da-DK" b="1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 dirty="0" smtClean="0"/>
          </a:p>
          <a:p>
            <a:r>
              <a:rPr lang="da-DK" dirty="0" smtClean="0"/>
              <a:t>FRA: et </a:t>
            </a:r>
            <a:r>
              <a:rPr lang="da-DK" i="1" dirty="0"/>
              <a:t>snævert</a:t>
            </a:r>
            <a:r>
              <a:rPr lang="da-DK" dirty="0"/>
              <a:t> didaktikbegreb   </a:t>
            </a:r>
            <a:r>
              <a:rPr lang="da-DK" dirty="0">
                <a:sym typeface="Wingdings"/>
              </a:rPr>
              <a:t></a:t>
            </a:r>
            <a:r>
              <a:rPr lang="da-DK" dirty="0"/>
              <a:t>   (med en fokus på) mål og </a:t>
            </a:r>
            <a:r>
              <a:rPr lang="da-DK" dirty="0" smtClean="0"/>
              <a:t>midler</a:t>
            </a:r>
          </a:p>
          <a:p>
            <a:pPr>
              <a:buNone/>
            </a:pPr>
            <a:endParaRPr lang="da-DK" dirty="0" smtClean="0"/>
          </a:p>
          <a:p>
            <a:r>
              <a:rPr lang="da-DK" dirty="0" smtClean="0"/>
              <a:t>TIL : et </a:t>
            </a:r>
            <a:r>
              <a:rPr lang="da-DK" i="1" dirty="0"/>
              <a:t>udvidet</a:t>
            </a:r>
            <a:r>
              <a:rPr lang="da-DK" dirty="0"/>
              <a:t> didaktikbegreb   </a:t>
            </a:r>
            <a:r>
              <a:rPr lang="da-DK" dirty="0">
                <a:sym typeface="Wingdings"/>
              </a:rPr>
              <a:t></a:t>
            </a:r>
            <a:r>
              <a:rPr lang="da-DK" dirty="0"/>
              <a:t>   (med en fokus på) undervisning og læreprocesser</a:t>
            </a:r>
          </a:p>
          <a:p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Velkommen!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275856" y="3501008"/>
            <a:ext cx="5410944" cy="2625155"/>
          </a:xfrm>
        </p:spPr>
        <p:txBody>
          <a:bodyPr>
            <a:normAutofit fontScale="70000" lnSpcReduction="20000"/>
          </a:bodyPr>
          <a:lstStyle/>
          <a:p>
            <a:r>
              <a:rPr lang="da-DK" dirty="0" smtClean="0"/>
              <a:t>Velkomst og introduktion til kurset</a:t>
            </a:r>
          </a:p>
          <a:p>
            <a:r>
              <a:rPr lang="da-DK" dirty="0" smtClean="0"/>
              <a:t>Mål, rammer og ressourcer </a:t>
            </a:r>
          </a:p>
          <a:p>
            <a:r>
              <a:rPr lang="da-DK" dirty="0" err="1" smtClean="0"/>
              <a:t>Hands</a:t>
            </a:r>
            <a:r>
              <a:rPr lang="da-DK" dirty="0" smtClean="0"/>
              <a:t> </a:t>
            </a:r>
            <a:r>
              <a:rPr lang="da-DK" dirty="0" err="1" smtClean="0"/>
              <a:t>on</a:t>
            </a:r>
            <a:r>
              <a:rPr lang="da-DK" dirty="0" smtClean="0"/>
              <a:t>: </a:t>
            </a:r>
            <a:r>
              <a:rPr lang="da-DK" dirty="0" smtClean="0">
                <a:hlinkClick r:id="rId2"/>
              </a:rPr>
              <a:t>Ny </a:t>
            </a:r>
            <a:r>
              <a:rPr lang="da-DK" dirty="0" err="1" smtClean="0">
                <a:hlinkClick r:id="rId2"/>
              </a:rPr>
              <a:t>iPad</a:t>
            </a:r>
            <a:r>
              <a:rPr lang="da-DK" dirty="0" smtClean="0"/>
              <a:t>, - hvad gør vi?</a:t>
            </a:r>
          </a:p>
          <a:p>
            <a:r>
              <a:rPr lang="da-DK" dirty="0" smtClean="0"/>
              <a:t>Oplæg: Hvad er ”Moderne medier”, herunder ”Undervisningens medialisering?</a:t>
            </a:r>
          </a:p>
          <a:p>
            <a:r>
              <a:rPr lang="da-DK" dirty="0" smtClean="0"/>
              <a:t>Inddeling i studiegrupper, intro til </a:t>
            </a:r>
            <a:r>
              <a:rPr lang="da-DK" dirty="0" err="1" smtClean="0"/>
              <a:t>Wiki</a:t>
            </a:r>
            <a:endParaRPr lang="da-DK" dirty="0" smtClean="0"/>
          </a:p>
          <a:p>
            <a:r>
              <a:rPr lang="da-DK" dirty="0" smtClean="0"/>
              <a:t>Oplæg: </a:t>
            </a:r>
            <a:r>
              <a:rPr lang="da-DK" dirty="0" err="1" smtClean="0"/>
              <a:t>Apps</a:t>
            </a:r>
            <a:r>
              <a:rPr lang="da-DK" dirty="0" smtClean="0"/>
              <a:t> til undervisningen</a:t>
            </a:r>
          </a:p>
          <a:p>
            <a:endParaRPr lang="da-DK" dirty="0" smtClean="0"/>
          </a:p>
          <a:p>
            <a:endParaRPr lang="da-DK" dirty="0"/>
          </a:p>
        </p:txBody>
      </p:sp>
      <p:sp>
        <p:nvSpPr>
          <p:cNvPr id="5" name="Tekstboks 4"/>
          <p:cNvSpPr txBox="1"/>
          <p:nvPr/>
        </p:nvSpPr>
        <p:spPr>
          <a:xfrm>
            <a:off x="323528" y="3933056"/>
            <a:ext cx="144016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400" dirty="0" smtClean="0"/>
              <a:t>Lars Christensen, </a:t>
            </a:r>
          </a:p>
          <a:p>
            <a:r>
              <a:rPr lang="da-DK" sz="1400" dirty="0" err="1" smtClean="0">
                <a:hlinkClick r:id="rId3"/>
              </a:rPr>
              <a:t>lc@ucc.dk</a:t>
            </a:r>
            <a:endParaRPr lang="da-DK" sz="1400" dirty="0" smtClean="0"/>
          </a:p>
          <a:p>
            <a:r>
              <a:rPr lang="da-DK" sz="1400" dirty="0" smtClean="0"/>
              <a:t>41897159</a:t>
            </a:r>
          </a:p>
          <a:p>
            <a:endParaRPr lang="da-DK" dirty="0" smtClean="0"/>
          </a:p>
          <a:p>
            <a:endParaRPr lang="da-DK" dirty="0"/>
          </a:p>
        </p:txBody>
      </p:sp>
      <p:sp>
        <p:nvSpPr>
          <p:cNvPr id="6" name="Tekstboks 5"/>
          <p:cNvSpPr txBox="1"/>
          <p:nvPr/>
        </p:nvSpPr>
        <p:spPr>
          <a:xfrm>
            <a:off x="323528" y="4797152"/>
            <a:ext cx="19442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400" dirty="0" smtClean="0"/>
              <a:t>Britta Vejen</a:t>
            </a:r>
          </a:p>
          <a:p>
            <a:r>
              <a:rPr lang="da-DK" sz="1400" dirty="0" err="1" smtClean="0">
                <a:hlinkClick r:id="rId4"/>
              </a:rPr>
              <a:t>bve@ucc.dk</a:t>
            </a:r>
            <a:endParaRPr lang="da-DK" sz="1400" dirty="0" smtClean="0"/>
          </a:p>
          <a:p>
            <a:r>
              <a:rPr lang="da-DK" sz="1400" dirty="0" smtClean="0"/>
              <a:t>41897293</a:t>
            </a:r>
          </a:p>
        </p:txBody>
      </p:sp>
      <p:pic>
        <p:nvPicPr>
          <p:cNvPr id="6146" name="Picture 2" descr="http://2.bp.blogspot.com/_JL2VKZyQIJE/TTCaSLI7bmI/AAAAAAAABwc/JeGSHYQdxls/s400/smi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8183842">
            <a:off x="1168155" y="1624980"/>
            <a:ext cx="1452989" cy="1428773"/>
          </a:xfrm>
          <a:prstGeom prst="rect">
            <a:avLst/>
          </a:prstGeom>
          <a:noFill/>
        </p:spPr>
      </p:pic>
      <p:sp>
        <p:nvSpPr>
          <p:cNvPr id="7" name="Tekstboks 6"/>
          <p:cNvSpPr txBox="1"/>
          <p:nvPr/>
        </p:nvSpPr>
        <p:spPr>
          <a:xfrm>
            <a:off x="3707904" y="3068960"/>
            <a:ext cx="3888432" cy="369332"/>
          </a:xfrm>
          <a:prstGeom prst="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a-DK" dirty="0" smtClean="0"/>
              <a:t>Program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e 6"/>
          <p:cNvGrpSpPr/>
          <p:nvPr/>
        </p:nvGrpSpPr>
        <p:grpSpPr>
          <a:xfrm>
            <a:off x="5508104" y="5301208"/>
            <a:ext cx="2641600" cy="734518"/>
            <a:chOff x="3454400" y="3329481"/>
            <a:chExt cx="2641600" cy="734518"/>
          </a:xfrm>
        </p:grpSpPr>
        <p:sp>
          <p:nvSpPr>
            <p:cNvPr id="8" name="Afrundet rektangel 7"/>
            <p:cNvSpPr/>
            <p:nvPr/>
          </p:nvSpPr>
          <p:spPr>
            <a:xfrm>
              <a:off x="3454400" y="3329481"/>
              <a:ext cx="2641600" cy="734518"/>
            </a:xfrm>
            <a:prstGeom prst="round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Afrundet rektangel 4"/>
            <p:cNvSpPr/>
            <p:nvPr/>
          </p:nvSpPr>
          <p:spPr>
            <a:xfrm>
              <a:off x="3490256" y="3365337"/>
              <a:ext cx="2569888" cy="6628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a-DK" sz="2100" kern="1200" dirty="0" smtClean="0"/>
                <a:t>Mediedidaktik</a:t>
              </a:r>
              <a:endParaRPr lang="da-DK" sz="2100" kern="1200" dirty="0"/>
            </a:p>
          </p:txBody>
        </p:sp>
      </p:grpSp>
      <p:grpSp>
        <p:nvGrpSpPr>
          <p:cNvPr id="3" name="Gruppe 9"/>
          <p:cNvGrpSpPr/>
          <p:nvPr/>
        </p:nvGrpSpPr>
        <p:grpSpPr>
          <a:xfrm>
            <a:off x="827584" y="5301208"/>
            <a:ext cx="2664296" cy="720080"/>
            <a:chOff x="-192350" y="3307153"/>
            <a:chExt cx="2892686" cy="756846"/>
          </a:xfrm>
        </p:grpSpPr>
        <p:sp>
          <p:nvSpPr>
            <p:cNvPr id="11" name="Afrundet rektangel 10"/>
            <p:cNvSpPr/>
            <p:nvPr/>
          </p:nvSpPr>
          <p:spPr>
            <a:xfrm>
              <a:off x="-192350" y="3307153"/>
              <a:ext cx="2641600" cy="756846"/>
            </a:xfrm>
            <a:prstGeom prst="round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Afrundet rektangel 4"/>
            <p:cNvSpPr/>
            <p:nvPr/>
          </p:nvSpPr>
          <p:spPr>
            <a:xfrm>
              <a:off x="132628" y="3344099"/>
              <a:ext cx="2567708" cy="6829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lvl="0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a-DK" sz="2100" dirty="0" smtClean="0"/>
                <a:t>Almen </a:t>
              </a:r>
              <a:r>
                <a:rPr lang="da-DK" sz="2100" kern="1200" dirty="0" smtClean="0"/>
                <a:t>didaktik</a:t>
              </a:r>
              <a:endParaRPr lang="da-DK" sz="2100" kern="1200" dirty="0"/>
            </a:p>
          </p:txBody>
        </p:sp>
      </p:grpSp>
      <p:grpSp>
        <p:nvGrpSpPr>
          <p:cNvPr id="4" name="Gruppe 12"/>
          <p:cNvGrpSpPr/>
          <p:nvPr/>
        </p:nvGrpSpPr>
        <p:grpSpPr>
          <a:xfrm>
            <a:off x="3131840" y="836712"/>
            <a:ext cx="2652962" cy="704544"/>
            <a:chOff x="1535830" y="0"/>
            <a:chExt cx="2652962" cy="704544"/>
          </a:xfrm>
        </p:grpSpPr>
        <p:sp>
          <p:nvSpPr>
            <p:cNvPr id="14" name="Afrundet rektangel 13"/>
            <p:cNvSpPr/>
            <p:nvPr/>
          </p:nvSpPr>
          <p:spPr>
            <a:xfrm>
              <a:off x="1535830" y="0"/>
              <a:ext cx="2641600" cy="621174"/>
            </a:xfrm>
            <a:prstGeom prst="round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Afrundet rektangel 4"/>
            <p:cNvSpPr/>
            <p:nvPr/>
          </p:nvSpPr>
          <p:spPr>
            <a:xfrm>
              <a:off x="1607838" y="144016"/>
              <a:ext cx="2580954" cy="56052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a-DK" sz="2100" dirty="0" smtClean="0"/>
                <a:t>Fagdidaktik</a:t>
              </a:r>
              <a:endParaRPr lang="da-DK" sz="2100" kern="1200" dirty="0"/>
            </a:p>
          </p:txBody>
        </p:sp>
      </p:grpSp>
      <p:sp>
        <p:nvSpPr>
          <p:cNvPr id="18" name="Ligebenet trekant 17"/>
          <p:cNvSpPr/>
          <p:nvPr/>
        </p:nvSpPr>
        <p:spPr>
          <a:xfrm>
            <a:off x="2195736" y="1628800"/>
            <a:ext cx="4536504" cy="3600400"/>
          </a:xfrm>
          <a:prstGeom prst="triangl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cxnSp>
        <p:nvCxnSpPr>
          <p:cNvPr id="22" name="Lige pilforbindelse 21"/>
          <p:cNvCxnSpPr>
            <a:stCxn id="18" idx="4"/>
            <a:endCxn id="18" idx="1"/>
          </p:cNvCxnSpPr>
          <p:nvPr/>
        </p:nvCxnSpPr>
        <p:spPr>
          <a:xfrm rot="5400000" flipH="1">
            <a:off x="4130951" y="2627911"/>
            <a:ext cx="1800200" cy="3402378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da-DK" sz="5400" dirty="0" smtClean="0"/>
              <a:t>Udfordringer</a:t>
            </a:r>
            <a:endParaRPr lang="da-DK" sz="5400" dirty="0"/>
          </a:p>
        </p:txBody>
      </p:sp>
      <p:sp>
        <p:nvSpPr>
          <p:cNvPr id="3" name="Pladsholder til indhold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da-DK" dirty="0" smtClean="0"/>
          </a:p>
          <a:p>
            <a:endParaRPr lang="da-DK" dirty="0" smtClean="0"/>
          </a:p>
          <a:p>
            <a:endParaRPr lang="da-DK" dirty="0" smtClean="0"/>
          </a:p>
          <a:p>
            <a:endParaRPr lang="da-DK" dirty="0" smtClean="0"/>
          </a:p>
          <a:p>
            <a:endParaRPr lang="da-DK" dirty="0" smtClean="0"/>
          </a:p>
          <a:p>
            <a:pPr>
              <a:buNone/>
            </a:pPr>
            <a:endParaRPr lang="da-DK" dirty="0" smtClean="0"/>
          </a:p>
          <a:p>
            <a:pPr>
              <a:buNone/>
            </a:pPr>
            <a:endParaRPr lang="da-DK" dirty="0" smtClean="0"/>
          </a:p>
          <a:p>
            <a:r>
              <a:rPr lang="da-DK" sz="72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Hvordan skal skolen forholde sig til samfundets digitalisering og medialisering?</a:t>
            </a:r>
          </a:p>
          <a:p>
            <a:endParaRPr lang="da-DK" sz="7200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da-DK" sz="72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Hvordan skal skolen møde og håndtere hverdagens uformelle mediebrug? </a:t>
            </a:r>
          </a:p>
          <a:p>
            <a:endParaRPr lang="da-DK" sz="7200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da-DK" sz="72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Hvordan udvikles en mediepædagogisk platform og et nyt didaktisk design?</a:t>
            </a:r>
          </a:p>
          <a:p>
            <a:pPr>
              <a:buNone/>
            </a:pPr>
            <a:endParaRPr lang="da-DK" dirty="0" smtClean="0"/>
          </a:p>
          <a:p>
            <a:pPr>
              <a:buNone/>
            </a:pPr>
            <a:endParaRPr lang="da-DK" dirty="0" smtClean="0"/>
          </a:p>
          <a:p>
            <a:endParaRPr lang="da-DK" dirty="0" smtClean="0"/>
          </a:p>
          <a:p>
            <a:endParaRPr lang="da-DK" dirty="0" smtClean="0"/>
          </a:p>
          <a:p>
            <a:endParaRPr lang="da-DK" dirty="0" smtClean="0"/>
          </a:p>
          <a:p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Intro</a:t>
            </a:r>
            <a:endParaRPr lang="da-DK" dirty="0"/>
          </a:p>
        </p:txBody>
      </p:sp>
      <p:pic>
        <p:nvPicPr>
          <p:cNvPr id="17410" name="Picture 2" descr="https://mereviden.ucc.dk/public/billeder/mereviden/Titangade_bygning_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340768"/>
            <a:ext cx="1762125" cy="2447925"/>
          </a:xfrm>
          <a:prstGeom prst="rect">
            <a:avLst/>
          </a:prstGeom>
          <a:noFill/>
        </p:spPr>
      </p:pic>
      <p:pic>
        <p:nvPicPr>
          <p:cNvPr id="17412" name="Picture 4" descr="Studiemiljø i Titangad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4221088"/>
            <a:ext cx="6858000" cy="2266951"/>
          </a:xfrm>
          <a:prstGeom prst="rect">
            <a:avLst/>
          </a:prstGeom>
          <a:noFill/>
        </p:spPr>
      </p:pic>
      <p:sp>
        <p:nvSpPr>
          <p:cNvPr id="6" name="Tekstboks 5"/>
          <p:cNvSpPr txBox="1"/>
          <p:nvPr/>
        </p:nvSpPr>
        <p:spPr>
          <a:xfrm>
            <a:off x="3347864" y="1844824"/>
            <a:ext cx="4464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 smtClean="0"/>
              <a:t>Undervisere</a:t>
            </a:r>
          </a:p>
          <a:p>
            <a:r>
              <a:rPr lang="da-DK" dirty="0" smtClean="0"/>
              <a:t>Krav og forventninger</a:t>
            </a:r>
          </a:p>
          <a:p>
            <a:r>
              <a:rPr lang="da-DK" dirty="0" smtClean="0"/>
              <a:t>Præsentationer</a:t>
            </a:r>
          </a:p>
          <a:p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1166" t="9672" r="2040" b="13392"/>
          <a:stretch>
            <a:fillRect/>
          </a:stretch>
        </p:blipFill>
        <p:spPr bwMode="auto">
          <a:xfrm>
            <a:off x="395535" y="1412776"/>
            <a:ext cx="5898063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Mål, rammer og ressourcer</a:t>
            </a:r>
            <a:endParaRPr lang="da-DK" dirty="0"/>
          </a:p>
        </p:txBody>
      </p:sp>
      <p:sp>
        <p:nvSpPr>
          <p:cNvPr id="5" name="Tekstboks 4"/>
          <p:cNvSpPr txBox="1"/>
          <p:nvPr/>
        </p:nvSpPr>
        <p:spPr>
          <a:xfrm>
            <a:off x="755576" y="3140968"/>
            <a:ext cx="4392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undervisning</a:t>
            </a:r>
          </a:p>
          <a:p>
            <a:r>
              <a:rPr lang="da-DK" sz="2400" b="1" dirty="0" smtClean="0"/>
              <a:t>udvikling af undervisningsforløb workshops og refleksion</a:t>
            </a:r>
            <a:endParaRPr lang="da-DK" sz="2400" b="1" dirty="0"/>
          </a:p>
        </p:txBody>
      </p:sp>
      <p:pic>
        <p:nvPicPr>
          <p:cNvPr id="19461" name="Picture 5" descr="http://www.mobil.nu/polopoly_fs/ipad-2-1.501373.html!/image/6475143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6028" y="3501008"/>
            <a:ext cx="4307971" cy="32309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Afgrænsning af feltet</a:t>
            </a:r>
            <a:endParaRPr lang="da-DK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smtClean="0"/>
              <a:t>Moderne Medier/Medialisering/Undervisning/Mediepædagogik</a:t>
            </a:r>
            <a:endParaRPr lang="da-DK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folkeskolen.dk/Images/620/500/150/67950-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212976"/>
            <a:ext cx="2512483" cy="2026196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Legitimationen mangler ikke…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da-DK" sz="1200" dirty="0" smtClean="0"/>
              <a:t>Undersøgelser af mediebrug i folkeskolen</a:t>
            </a:r>
          </a:p>
          <a:p>
            <a:pPr>
              <a:buNone/>
            </a:pPr>
            <a:r>
              <a:rPr lang="da-DK" sz="1200" dirty="0" smtClean="0"/>
              <a:t>Digitaliseringsrapporter</a:t>
            </a:r>
          </a:p>
          <a:p>
            <a:pPr>
              <a:buNone/>
            </a:pPr>
            <a:r>
              <a:rPr lang="da-DK" sz="1200" dirty="0" err="1" smtClean="0"/>
              <a:t>Horizon</a:t>
            </a:r>
            <a:r>
              <a:rPr lang="da-DK" sz="1200" dirty="0" smtClean="0"/>
              <a:t> </a:t>
            </a:r>
            <a:r>
              <a:rPr lang="da-DK" sz="1200" dirty="0" err="1" smtClean="0"/>
              <a:t>Report</a:t>
            </a:r>
            <a:r>
              <a:rPr lang="da-DK" sz="1200" dirty="0" smtClean="0"/>
              <a:t> 2012</a:t>
            </a:r>
          </a:p>
          <a:p>
            <a:pPr>
              <a:buNone/>
            </a:pPr>
            <a:r>
              <a:rPr lang="da-DK" sz="1200" dirty="0" smtClean="0">
                <a:hlinkClick r:id="rId4"/>
              </a:rPr>
              <a:t>Odder</a:t>
            </a:r>
            <a:endParaRPr lang="da-DK" sz="1200" dirty="0"/>
          </a:p>
        </p:txBody>
      </p:sp>
      <p:sp>
        <p:nvSpPr>
          <p:cNvPr id="4" name="Skyformet billedforklaring 3"/>
          <p:cNvSpPr/>
          <p:nvPr/>
        </p:nvSpPr>
        <p:spPr>
          <a:xfrm>
            <a:off x="3995936" y="3068960"/>
            <a:ext cx="4536504" cy="3528392"/>
          </a:xfrm>
          <a:prstGeom prst="cloudCallout">
            <a:avLst>
              <a:gd name="adj1" fmla="val 56512"/>
              <a:gd name="adj2" fmla="val -128511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i="1" dirty="0" smtClean="0"/>
              <a:t>Enhver tale om at gennemføre undervisning uden brug af it og digitale læremidler er for alle de interviewede en ikke længere eksisterende mulighed i en moderne skole. KL:</a:t>
            </a:r>
            <a:br>
              <a:rPr lang="da-DK" i="1" dirty="0" smtClean="0"/>
            </a:br>
            <a:r>
              <a:rPr lang="da-DK" sz="1400" dirty="0" smtClean="0"/>
              <a:t>Digitale læremidler i Folkeskolen</a:t>
            </a:r>
          </a:p>
          <a:p>
            <a:endParaRPr lang="da-DK" i="1" dirty="0" smtClean="0"/>
          </a:p>
        </p:txBody>
      </p:sp>
      <p:sp>
        <p:nvSpPr>
          <p:cNvPr id="5" name="5-takket stjerne 4"/>
          <p:cNvSpPr/>
          <p:nvPr/>
        </p:nvSpPr>
        <p:spPr>
          <a:xfrm>
            <a:off x="755576" y="5013176"/>
            <a:ext cx="1584176" cy="1440160"/>
          </a:xfrm>
          <a:prstGeom prst="star5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000" b="1" dirty="0" err="1" smtClean="0">
                <a:solidFill>
                  <a:schemeClr val="bg1"/>
                </a:solidFill>
              </a:rPr>
              <a:t>iPad</a:t>
            </a:r>
            <a:r>
              <a:rPr lang="da-DK" sz="1000" b="1" dirty="0" smtClean="0">
                <a:solidFill>
                  <a:schemeClr val="bg1"/>
                </a:solidFill>
              </a:rPr>
              <a:t> er </a:t>
            </a:r>
            <a:r>
              <a:rPr lang="da-DK" sz="1000" b="1" dirty="0" smtClean="0">
                <a:solidFill>
                  <a:schemeClr val="bg1"/>
                </a:solidFill>
                <a:hlinkClick r:id="rId5"/>
              </a:rPr>
              <a:t>perfekt</a:t>
            </a:r>
            <a:r>
              <a:rPr lang="da-DK" sz="1000" b="1" dirty="0" smtClean="0">
                <a:solidFill>
                  <a:schemeClr val="bg1"/>
                </a:solidFill>
              </a:rPr>
              <a:t> til læring!</a:t>
            </a:r>
            <a:endParaRPr lang="da-DK" sz="1000" b="1" dirty="0">
              <a:solidFill>
                <a:schemeClr val="bg1"/>
              </a:solidFill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115616" y="2678723"/>
            <a:ext cx="3382314" cy="492443"/>
          </a:xfrm>
          <a:prstGeom prst="rect">
            <a:avLst/>
          </a:prstGeom>
          <a:solidFill>
            <a:srgbClr val="D5EF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69828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Impact" pitchFamily="34" charset="0"/>
              </a:rPr>
              <a:t>Forsker: Køb ikke </a:t>
            </a:r>
            <a:r>
              <a:rPr kumimoji="0" lang="da-DK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Impact" pitchFamily="34" charset="0"/>
              </a:rPr>
              <a:t>iPad</a:t>
            </a:r>
            <a:r>
              <a:rPr kumimoji="0" lang="da-DK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Impact" pitchFamily="34" charset="0"/>
              </a:rPr>
              <a:t> til skolen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da-DK" sz="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 </a:t>
            </a:r>
            <a:endParaRPr kumimoji="0" lang="da-DK" sz="30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a-DK" sz="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Begrebsbrugen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 dirty="0" smtClean="0"/>
          </a:p>
          <a:p>
            <a:r>
              <a:rPr lang="da-DK" b="1" dirty="0" smtClean="0"/>
              <a:t>Digitalisering</a:t>
            </a:r>
            <a:r>
              <a:rPr lang="da-DK" dirty="0" smtClean="0"/>
              <a:t> vedrører teknologi og tekniske løsninger </a:t>
            </a:r>
          </a:p>
          <a:p>
            <a:endParaRPr lang="da-DK" dirty="0" smtClean="0"/>
          </a:p>
          <a:p>
            <a:r>
              <a:rPr lang="da-DK" b="1" dirty="0" smtClean="0"/>
              <a:t>Medialisering</a:t>
            </a:r>
            <a:r>
              <a:rPr lang="da-DK" dirty="0" smtClean="0"/>
              <a:t> rummer en kultur– og læringsdimension</a:t>
            </a:r>
          </a:p>
          <a:p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Begrebsafklaring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Mediering:</a:t>
            </a:r>
          </a:p>
          <a:p>
            <a:pPr lvl="1"/>
            <a:r>
              <a:rPr lang="da-DK" dirty="0" smtClean="0"/>
              <a:t>Kommunikation gennem et medie i en specifik, social kontekst </a:t>
            </a:r>
          </a:p>
          <a:p>
            <a:r>
              <a:rPr lang="da-DK" dirty="0" smtClean="0"/>
              <a:t>Medialisering (Stig </a:t>
            </a:r>
            <a:r>
              <a:rPr lang="da-DK" dirty="0" err="1" smtClean="0"/>
              <a:t>Hjarvad</a:t>
            </a:r>
            <a:r>
              <a:rPr lang="da-DK" dirty="0" smtClean="0"/>
              <a:t>)</a:t>
            </a:r>
          </a:p>
          <a:p>
            <a:pPr lvl="1"/>
            <a:r>
              <a:rPr lang="da-DK" dirty="0" smtClean="0"/>
              <a:t>Den længerevarende proces hvorigennem institutioner og interaktionsmåder ændres i kultur og samfund som følge af mediernes øgede betydning</a:t>
            </a:r>
          </a:p>
          <a:p>
            <a:pPr lvl="1"/>
            <a:r>
              <a:rPr lang="da-DK" dirty="0" smtClean="0"/>
              <a:t>En forståelse af samfund og medier</a:t>
            </a:r>
          </a:p>
          <a:p>
            <a:endParaRPr lang="da-DK" dirty="0" smtClean="0"/>
          </a:p>
          <a:p>
            <a:endParaRPr lang="da-DK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601</Words>
  <Application>Microsoft Office PowerPoint</Application>
  <PresentationFormat>Skærmshow (4:3)</PresentationFormat>
  <Paragraphs>162</Paragraphs>
  <Slides>21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21</vt:i4>
      </vt:variant>
    </vt:vector>
  </HeadingPairs>
  <TitlesOfParts>
    <vt:vector size="22" baseType="lpstr">
      <vt:lpstr>Kontortema</vt:lpstr>
      <vt:lpstr>Dias nummer 1</vt:lpstr>
      <vt:lpstr>Velkommen!</vt:lpstr>
      <vt:lpstr>Intro</vt:lpstr>
      <vt:lpstr>Mål, rammer og ressourcer</vt:lpstr>
      <vt:lpstr>Dias nummer 5</vt:lpstr>
      <vt:lpstr>Afgrænsning af feltet</vt:lpstr>
      <vt:lpstr>Legitimationen mangler ikke…</vt:lpstr>
      <vt:lpstr>Begrebsbrugen</vt:lpstr>
      <vt:lpstr>Begrebsafklaring</vt:lpstr>
      <vt:lpstr>Dias nummer 10</vt:lpstr>
      <vt:lpstr>Digitalisering</vt:lpstr>
      <vt:lpstr>Danmark 3.0 styregruppen og DANSK IT (2011):</vt:lpstr>
      <vt:lpstr>Danmark 3.0 styregruppen og DANSK IT (2011):</vt:lpstr>
      <vt:lpstr>Medialiseringen udfordrer</vt:lpstr>
      <vt:lpstr>Dias nummer 15</vt:lpstr>
      <vt:lpstr>Udgangspunkt </vt:lpstr>
      <vt:lpstr>Nyt fokus</vt:lpstr>
      <vt:lpstr>Udviklingsperspektiv</vt:lpstr>
      <vt:lpstr>Didaktisk platform</vt:lpstr>
      <vt:lpstr>Dias nummer 20</vt:lpstr>
      <vt:lpstr>Udfordringer</vt:lpstr>
    </vt:vector>
  </TitlesOfParts>
  <Company>Faculty of Health, Institute of Odontology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Oplæg</dc:title>
  <dc:creator>Dit brugernavn</dc:creator>
  <cp:lastModifiedBy>Steen</cp:lastModifiedBy>
  <cp:revision>37</cp:revision>
  <dcterms:created xsi:type="dcterms:W3CDTF">2012-06-20T06:43:36Z</dcterms:created>
  <dcterms:modified xsi:type="dcterms:W3CDTF">2012-08-27T12:47:23Z</dcterms:modified>
</cp:coreProperties>
</file>